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handoutMasterIdLst>
    <p:handoutMasterId r:id="rId10"/>
  </p:handoutMasterIdLst>
  <p:sldIdLst>
    <p:sldId id="259" r:id="rId2"/>
    <p:sldId id="334" r:id="rId3"/>
    <p:sldId id="335" r:id="rId4"/>
    <p:sldId id="310" r:id="rId5"/>
    <p:sldId id="336" r:id="rId6"/>
    <p:sldId id="317" r:id="rId7"/>
    <p:sldId id="314" r:id="rId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FF"/>
    <a:srgbClr val="9C45E0"/>
    <a:srgbClr val="F6F6F6"/>
    <a:srgbClr val="E6E6E6"/>
    <a:srgbClr val="F0F0F0"/>
    <a:srgbClr val="F7F7F7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918" autoAdjust="0"/>
  </p:normalViewPr>
  <p:slideViewPr>
    <p:cSldViewPr snapToGrid="0">
      <p:cViewPr varScale="1">
        <p:scale>
          <a:sx n="105" d="100"/>
          <a:sy n="105" d="100"/>
        </p:scale>
        <p:origin x="224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tacy.peterson/SBOF%20Documents/2Q%202021%20Chart%20Inf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tacy.peterson/SBOF%20Documents/2Q%202021%20Chart%20Inf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bj/d8blwqk90wl2wf1zz927dmph0000gn/T/com.microsoft.Outlook/Outlook%20Temp/Q2%202020-2021%20Investment%20Tot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tacy.peterson/SBOF%20Documents/Copy%20of%20Q2%202020-2021%20Investment%20Totals%20for%20OpenGo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Sheet1!$J$12</c:f>
              <c:strCache>
                <c:ptCount val="1"/>
                <c:pt idx="0">
                  <c:v>DDA/Money Markets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Sheet1!$K$11:$M$11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Sheet1!$K$12:$M$12</c:f>
              <c:numCache>
                <c:formatCode>_("$"* #,##0.00_);_("$"* \(#,##0.00\);_("$"* "-"??_);_(@_)</c:formatCode>
                <c:ptCount val="3"/>
                <c:pt idx="0">
                  <c:v>45079.79</c:v>
                </c:pt>
                <c:pt idx="1">
                  <c:v>43598.81</c:v>
                </c:pt>
                <c:pt idx="2">
                  <c:v>33676.370000000003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5-114C-97B5-F2428F98C3D4}"/>
            </c:ext>
          </c:extLst>
        </c:ser>
        <c:ser>
          <c:idx val="1"/>
          <c:order val="1"/>
          <c:tx>
            <c:strRef>
              <c:f>Sheet1!$J$13</c:f>
              <c:strCache>
                <c:ptCount val="1"/>
                <c:pt idx="0">
                  <c:v>Commercial Paper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Sheet1!$K$11:$M$11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Sheet1!$K$13:$M$13</c:f>
              <c:numCache>
                <c:formatCode>_("$"* #,##0.00_);_("$"* \(#,##0.00\);_("$"* "-"??_);_(@_)</c:formatCode>
                <c:ptCount val="3"/>
                <c:pt idx="0">
                  <c:v>331269.82</c:v>
                </c:pt>
                <c:pt idx="1">
                  <c:v>262337.3</c:v>
                </c:pt>
                <c:pt idx="2">
                  <c:v>245116.2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5-114C-97B5-F2428F98C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949128"/>
        <c:axId val="370951424"/>
        <c:axId val="0"/>
      </c:bar3DChart>
      <c:catAx>
        <c:axId val="37094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951424"/>
        <c:crosses val="autoZero"/>
        <c:auto val="1"/>
        <c:lblAlgn val="ctr"/>
        <c:lblOffset val="100"/>
        <c:noMultiLvlLbl val="0"/>
      </c:catAx>
      <c:valAx>
        <c:axId val="3709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94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077580927384078"/>
          <c:y val="6.0185185185185182E-2"/>
          <c:w val="0.77144641294838145"/>
          <c:h val="0.586464712744240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Mortgage-Backed Securities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Sheet1!$K$2:$M$2</c:f>
              <c:numCache>
                <c:formatCode>_("$"* #,##0.00_);_("$"* \(#,##0.00\);_("$"* "-"??_);_(@_)</c:formatCode>
                <c:ptCount val="3"/>
                <c:pt idx="0">
                  <c:v>1900594.25</c:v>
                </c:pt>
                <c:pt idx="1">
                  <c:v>1018609.78</c:v>
                </c:pt>
                <c:pt idx="2">
                  <c:v>1062533.02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9-364A-9463-8A7EFF7D5956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Israel Bond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Sheet1!$K$3:$M$3</c:f>
              <c:numCache>
                <c:formatCode>_("$"* #,##0.00_);_("$"* \(#,##0.00\);_("$"* "-"??_);_(@_)</c:formatCode>
                <c:ptCount val="3"/>
                <c:pt idx="1">
                  <c:v>858917.81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9-364A-9463-8A7EFF7D5956}"/>
            </c:ext>
          </c:extLst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Municipal Bonds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Sheet1!$K$4:$M$4</c:f>
              <c:numCache>
                <c:formatCode>_("$"* #,##0.00_);_("$"* \(#,##0.00\);_("$"* "-"??_);_(@_)</c:formatCode>
                <c:ptCount val="3"/>
                <c:pt idx="1">
                  <c:v>149400.69</c:v>
                </c:pt>
                <c:pt idx="2">
                  <c:v>86925.48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9-364A-9463-8A7EFF7D5956}"/>
            </c:ext>
          </c:extLst>
        </c:ser>
        <c:ser>
          <c:idx val="3"/>
          <c:order val="3"/>
          <c:tx>
            <c:strRef>
              <c:f>Sheet1!$J$5</c:f>
              <c:strCache>
                <c:ptCount val="1"/>
                <c:pt idx="0">
                  <c:v>SBA Loans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Sheet1!$K$5:$M$5</c:f>
              <c:numCache>
                <c:formatCode>_("$"* #,##0.00_);_("$"* \(#,##0.00\);_("$"* "-"??_);_(@_)</c:formatCode>
                <c:ptCount val="3"/>
                <c:pt idx="0">
                  <c:v>36505.03</c:v>
                </c:pt>
                <c:pt idx="1">
                  <c:v>18912.36</c:v>
                </c:pt>
                <c:pt idx="2">
                  <c:v>39421.51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9-364A-9463-8A7EFF7D5956}"/>
            </c:ext>
          </c:extLst>
        </c:ser>
        <c:ser>
          <c:idx val="4"/>
          <c:order val="4"/>
          <c:tx>
            <c:strRef>
              <c:f>Sheet1!$J$6</c:f>
              <c:strCache>
                <c:ptCount val="1"/>
                <c:pt idx="0">
                  <c:v>Agency Bonds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Sheet1!$K$1:$M$1</c:f>
              <c:strCache>
                <c:ptCount val="3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</c:strCache>
            </c:strRef>
          </c:cat>
          <c:val>
            <c:numRef>
              <c:f>Sheet1!$K$6:$M$6</c:f>
              <c:numCache>
                <c:formatCode>_("$"* #,##0.00_);_("$"* \(#,##0.00\);_("$"* "-"??_);_(@_)</c:formatCode>
                <c:ptCount val="3"/>
                <c:pt idx="0">
                  <c:v>413774.06000000006</c:v>
                </c:pt>
                <c:pt idx="1">
                  <c:v>720457.39</c:v>
                </c:pt>
                <c:pt idx="2">
                  <c:v>1122981.98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9-364A-9463-8A7EFF7D5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442552"/>
        <c:axId val="532888168"/>
        <c:axId val="0"/>
      </c:bar3DChart>
      <c:catAx>
        <c:axId val="2314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88168"/>
        <c:crosses val="autoZero"/>
        <c:auto val="1"/>
        <c:lblAlgn val="ctr"/>
        <c:lblOffset val="100"/>
        <c:noMultiLvlLbl val="0"/>
      </c:catAx>
      <c:valAx>
        <c:axId val="53288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0080927384077"/>
          <c:y val="0.73090113735783024"/>
          <c:w val="0.79320603674540668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82880" spcCol="27432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7.83</c:v>
                </c:pt>
                <c:pt idx="1">
                  <c:v>8.23</c:v>
                </c:pt>
                <c:pt idx="2">
                  <c:v>15.96</c:v>
                </c:pt>
                <c:pt idx="3">
                  <c:v>16.96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A-B242-BC3A-27E2E9E9F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11.82</c:v>
                </c:pt>
                <c:pt idx="1">
                  <c:v>9.85</c:v>
                </c:pt>
                <c:pt idx="2">
                  <c:v>17.73</c:v>
                </c:pt>
                <c:pt idx="3">
                  <c:v>18.149999999999999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A-B242-BC3A-27E2E9E9F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18.59</c:v>
                </c:pt>
                <c:pt idx="1">
                  <c:v>17.079999999999998</c:v>
                </c:pt>
                <c:pt idx="2">
                  <c:v>20.27</c:v>
                </c:pt>
                <c:pt idx="3">
                  <c:v>21.29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0A-B242-BC3A-27E2E9E9F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576" tIns="91440" rIns="38100" bIns="19050" anchor="t" anchorCtr="0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0A-B242-BC3A-27E2E9E9F475}"/>
                </c:ext>
              </c:extLst>
            </c:dLbl>
            <c:dLbl>
              <c:idx val="1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0A-B242-BC3A-27E2E9E9F475}"/>
                </c:ext>
              </c:extLst>
            </c:dLbl>
            <c:dLbl>
              <c:idx val="2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0A-B242-BC3A-27E2E9E9F475}"/>
                </c:ext>
              </c:extLst>
            </c:dLbl>
            <c:dLbl>
              <c:idx val="3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0A-B242-BC3A-27E2E9E9F47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25.48</c:v>
                </c:pt>
                <c:pt idx="1">
                  <c:v>28.5</c:v>
                </c:pt>
                <c:pt idx="2">
                  <c:v>29.02</c:v>
                </c:pt>
                <c:pt idx="3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0A-B242-BC3A-27E2E9E9F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C45E0"/>
              </a:solidFill>
            </c:spPr>
            <c:extLst>
              <c:ext xmlns:c16="http://schemas.microsoft.com/office/drawing/2014/chart" uri="{C3380CC4-5D6E-409C-BE32-E72D297353CC}">
                <c16:uniqueId val="{00000001-5435-E04B-B622-6EF788DE9264}"/>
              </c:ext>
            </c:extLst>
          </c:dPt>
          <c:dLbls>
            <c:dLbl>
              <c:idx val="0"/>
              <c:layout>
                <c:manualLayout>
                  <c:x val="1.0869565217391304E-2"/>
                  <c:y val="-7.5685895982946236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5-E04B-B622-6EF788DE9264}"/>
                </c:ext>
              </c:extLst>
            </c:dLbl>
            <c:dLbl>
              <c:idx val="1"/>
              <c:layout>
                <c:manualLayout>
                  <c:x val="1.0869565217391304E-2"/>
                  <c:y val="-4.495916238160084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58165011982201E-2"/>
                      <c:h val="5.4172329269390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24-0D41-8573-1756FA32239B}"/>
                </c:ext>
              </c:extLst>
            </c:dLbl>
            <c:dLbl>
              <c:idx val="2"/>
              <c:layout>
                <c:manualLayout>
                  <c:x val="1.6908212560386385E-2"/>
                  <c:y val="-1.716642394231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5C-B248-8BD1-47611F65DD77}"/>
                </c:ext>
              </c:extLst>
            </c:dLbl>
            <c:dLbl>
              <c:idx val="3"/>
              <c:layout>
                <c:manualLayout>
                  <c:x val="1.0869565217391127E-2"/>
                  <c:y val="-8.991832476320168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2C32B7F-18CE-5A45-BAFB-0E313D85D62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11-324C-B6EF-43BD8278B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22.68</c:v>
                </c:pt>
                <c:pt idx="1">
                  <c:v>23.44</c:v>
                </c:pt>
                <c:pt idx="2">
                  <c:v>23.19</c:v>
                </c:pt>
                <c:pt idx="3" formatCode="0.00">
                  <c:v>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5-E04B-B622-6EF788DE92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1.6908212560386472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400"/>
                    </a:pPr>
                    <a:r>
                      <a:rPr lang="en-US" dirty="0"/>
                      <a:t>$</a:t>
                    </a:r>
                    <a:fld id="{209EBA5B-FAA7-42D0-AC6C-125442C388B4}" type="VALUE">
                      <a:rPr lang="en-US" smtClean="0"/>
                      <a:pPr>
                        <a:defRPr lang="en-US" sz="1400"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BF-4910-A899-07E555370FD4}"/>
                </c:ext>
              </c:extLst>
            </c:dLbl>
            <c:dLbl>
              <c:idx val="1"/>
              <c:layout>
                <c:manualLayout>
                  <c:x val="1.570048309178744E-2"/>
                  <c:y val="-8.9918324763201689E-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/>
                      <a:t>$</a:t>
                    </a:r>
                    <a:fld id="{D26B53B1-0F31-427E-A69D-9DE56795B87A}" type="VALUE">
                      <a:rPr lang="en-US" sz="1400" smtClean="0"/>
                      <a:pPr>
                        <a:defRPr sz="1400"/>
                      </a:pPr>
                      <a:t>[VALUE]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235554794781087E-2"/>
                      <c:h val="5.20020993628920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5E-4B35-AD81-A24FFCF74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0.00">
                  <c:v>6.83</c:v>
                </c:pt>
                <c:pt idx="1">
                  <c:v>8.39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F-4910-A899-07E55537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0"/>
        <c:shape val="box"/>
        <c:axId val="1750611552"/>
        <c:axId val="1750613232"/>
        <c:axId val="0"/>
      </c:bar3DChart>
      <c:catAx>
        <c:axId val="17506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3232"/>
        <c:crosses val="autoZero"/>
        <c:auto val="1"/>
        <c:lblAlgn val="ctr"/>
        <c:lblOffset val="100"/>
        <c:noMultiLvlLbl val="0"/>
      </c:catAx>
      <c:valAx>
        <c:axId val="175061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(in USD MILLONS)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66862230456487E-2"/>
          <c:y val="3.9288666321859636E-2"/>
          <c:w val="0.93120091606196287"/>
          <c:h val="0.91602472943121338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5395247"/>
        <c:axId val="1900374159"/>
      </c:barChart>
      <c:catAx>
        <c:axId val="1595395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0374159"/>
        <c:crosses val="autoZero"/>
        <c:auto val="1"/>
        <c:lblAlgn val="ctr"/>
        <c:lblOffset val="100"/>
        <c:noMultiLvlLbl val="0"/>
      </c:catAx>
      <c:valAx>
        <c:axId val="1900374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9524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0060335378436"/>
          <c:y val="7.0380991760694858E-2"/>
          <c:w val="0.74718978711731832"/>
          <c:h val="0.78787974876207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'Portfolio Totals'!$C$21</c:f>
              <c:strCache>
                <c:ptCount val="1"/>
                <c:pt idx="0">
                  <c:v>Share of Market Value Total as of 12/31/2020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'Portfolio Totals'!$A$22:$B$30</c15:sqref>
                  </c15:fullRef>
                  <c15:levelRef>
                    <c15:sqref>'Portfolio Totals'!$A$22:$A$30</c15:sqref>
                  </c15:levelRef>
                </c:ext>
              </c:extLst>
              <c:f>'Portfolio Totals'!$A$22:$A$30</c:f>
              <c:strCache>
                <c:ptCount val="9"/>
                <c:pt idx="0">
                  <c:v>Agency (Non-MBS)</c:v>
                </c:pt>
                <c:pt idx="1">
                  <c:v>Agency CMO</c:v>
                </c:pt>
                <c:pt idx="2">
                  <c:v>Agency MBS</c:v>
                </c:pt>
                <c:pt idx="3">
                  <c:v>Commercial Paper</c:v>
                </c:pt>
                <c:pt idx="4">
                  <c:v>Checking/DDA</c:v>
                </c:pt>
                <c:pt idx="5">
                  <c:v>MM Fund</c:v>
                </c:pt>
                <c:pt idx="6">
                  <c:v>Mortgage Backed (Misc)</c:v>
                </c:pt>
                <c:pt idx="7">
                  <c:v>Muni</c:v>
                </c:pt>
                <c:pt idx="8">
                  <c:v>Non-US Gov</c:v>
                </c:pt>
              </c:strCache>
            </c:strRef>
          </c:cat>
          <c:val>
            <c:numRef>
              <c:f>'Portfolio Totals'!$C$22:$C$30</c:f>
              <c:numCache>
                <c:formatCode>0.0%</c:formatCode>
                <c:ptCount val="9"/>
                <c:pt idx="0">
                  <c:v>0.13484741871907402</c:v>
                </c:pt>
                <c:pt idx="1">
                  <c:v>0.10336699299349847</c:v>
                </c:pt>
                <c:pt idx="2">
                  <c:v>0.3433684735875186</c:v>
                </c:pt>
                <c:pt idx="3">
                  <c:v>0.20477813615308385</c:v>
                </c:pt>
                <c:pt idx="4">
                  <c:v>8.3799853357435908E-2</c:v>
                </c:pt>
                <c:pt idx="5">
                  <c:v>8.3839937645460716E-2</c:v>
                </c:pt>
                <c:pt idx="6">
                  <c:v>2.1837391783202053E-2</c:v>
                </c:pt>
                <c:pt idx="7">
                  <c:v>1.2483367014899983E-2</c:v>
                </c:pt>
                <c:pt idx="8">
                  <c:v>1.1678428745826379E-2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4-FD42-948D-DB8650FE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5395247"/>
        <c:axId val="1900374159"/>
      </c:barChart>
      <c:catAx>
        <c:axId val="1595395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74159"/>
        <c:crosses val="autoZero"/>
        <c:auto val="1"/>
        <c:lblAlgn val="ctr"/>
        <c:lblOffset val="100"/>
        <c:noMultiLvlLbl val="0"/>
      </c:catAx>
      <c:valAx>
        <c:axId val="1900374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9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43955052493423E-2"/>
          <c:y val="1.7687621886711444E-2"/>
          <c:w val="0.87331838968319753"/>
          <c:h val="0.7819606999779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 Earnings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Sheet1!$A$2:$A$55</c:f>
              <c:numCache>
                <c:formatCode>[$-409]mmm\-yy;@</c:formatCode>
                <c:ptCount val="54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</c:numCache>
            </c:numRef>
          </c:cat>
          <c:val>
            <c:numRef>
              <c:f>Sheet1!$B$2:$B$55</c:f>
              <c:numCache>
                <c:formatCode>"$"#,##0</c:formatCode>
                <c:ptCount val="54"/>
                <c:pt idx="0">
                  <c:v>120578</c:v>
                </c:pt>
                <c:pt idx="1">
                  <c:v>217020</c:v>
                </c:pt>
                <c:pt idx="2">
                  <c:v>168767</c:v>
                </c:pt>
                <c:pt idx="3">
                  <c:v>101296</c:v>
                </c:pt>
                <c:pt idx="4">
                  <c:v>189422</c:v>
                </c:pt>
                <c:pt idx="5">
                  <c:v>267491</c:v>
                </c:pt>
                <c:pt idx="6">
                  <c:v>200776</c:v>
                </c:pt>
                <c:pt idx="7">
                  <c:v>180582</c:v>
                </c:pt>
                <c:pt idx="8">
                  <c:v>273345</c:v>
                </c:pt>
                <c:pt idx="9">
                  <c:v>208597</c:v>
                </c:pt>
                <c:pt idx="10">
                  <c:v>281885</c:v>
                </c:pt>
                <c:pt idx="11">
                  <c:v>356195</c:v>
                </c:pt>
                <c:pt idx="12">
                  <c:v>288747</c:v>
                </c:pt>
                <c:pt idx="13">
                  <c:v>379443</c:v>
                </c:pt>
                <c:pt idx="14">
                  <c:v>382114</c:v>
                </c:pt>
                <c:pt idx="15">
                  <c:v>415774</c:v>
                </c:pt>
                <c:pt idx="16">
                  <c:v>413728</c:v>
                </c:pt>
                <c:pt idx="17">
                  <c:v>499201</c:v>
                </c:pt>
                <c:pt idx="18">
                  <c:v>549100</c:v>
                </c:pt>
                <c:pt idx="19">
                  <c:v>493577</c:v>
                </c:pt>
                <c:pt idx="20">
                  <c:v>639633</c:v>
                </c:pt>
                <c:pt idx="21">
                  <c:v>765306</c:v>
                </c:pt>
                <c:pt idx="22">
                  <c:v>799007</c:v>
                </c:pt>
                <c:pt idx="23">
                  <c:v>766836</c:v>
                </c:pt>
                <c:pt idx="24">
                  <c:v>895912</c:v>
                </c:pt>
                <c:pt idx="25">
                  <c:v>895907</c:v>
                </c:pt>
                <c:pt idx="26">
                  <c:v>857589</c:v>
                </c:pt>
                <c:pt idx="27">
                  <c:v>1029045</c:v>
                </c:pt>
                <c:pt idx="28">
                  <c:v>1084872</c:v>
                </c:pt>
                <c:pt idx="29">
                  <c:v>1222741</c:v>
                </c:pt>
                <c:pt idx="30">
                  <c:v>1124471</c:v>
                </c:pt>
                <c:pt idx="31">
                  <c:v>875024</c:v>
                </c:pt>
                <c:pt idx="32">
                  <c:v>936631</c:v>
                </c:pt>
                <c:pt idx="33">
                  <c:v>922895</c:v>
                </c:pt>
                <c:pt idx="34">
                  <c:v>948513</c:v>
                </c:pt>
                <c:pt idx="35">
                  <c:v>927677</c:v>
                </c:pt>
                <c:pt idx="36">
                  <c:v>980162</c:v>
                </c:pt>
                <c:pt idx="37">
                  <c:v>878981</c:v>
                </c:pt>
                <c:pt idx="38">
                  <c:v>801405</c:v>
                </c:pt>
                <c:pt idx="39">
                  <c:v>737768</c:v>
                </c:pt>
                <c:pt idx="40">
                  <c:v>636266</c:v>
                </c:pt>
                <c:pt idx="41">
                  <c:v>673421</c:v>
                </c:pt>
                <c:pt idx="42">
                  <c:v>664971.24</c:v>
                </c:pt>
                <c:pt idx="43">
                  <c:v>599472.07999999996</c:v>
                </c:pt>
                <c:pt idx="44">
                  <c:v>525565.77</c:v>
                </c:pt>
                <c:pt idx="45">
                  <c:v>257232.18</c:v>
                </c:pt>
                <c:pt idx="46">
                  <c:v>188533.75</c:v>
                </c:pt>
                <c:pt idx="47">
                  <c:v>127838.64</c:v>
                </c:pt>
                <c:pt idx="48">
                  <c:v>142504.76999999999</c:v>
                </c:pt>
                <c:pt idx="49">
                  <c:v>99724.51</c:v>
                </c:pt>
                <c:pt idx="50">
                  <c:v>80282.84</c:v>
                </c:pt>
                <c:pt idx="51">
                  <c:v>71695.37</c:v>
                </c:pt>
                <c:pt idx="52">
                  <c:v>66017.399999999994</c:v>
                </c:pt>
                <c:pt idx="53">
                  <c:v>63365.2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5-FD48-8288-16DDA154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880144"/>
        <c:axId val="20265354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1.382323611686697E-2"/>
                  <c:y val="-0.22780701438303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2-6044-8035-94E5C081416E}"/>
                </c:ext>
              </c:extLst>
            </c:dLbl>
            <c:dLbl>
              <c:idx val="46"/>
              <c:layout>
                <c:manualLayout>
                  <c:x val="-1.2681057754294039E-2"/>
                  <c:y val="-0.193908948422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2-6044-8035-94E5C081416E}"/>
                </c:ext>
              </c:extLst>
            </c:dLbl>
            <c:dLbl>
              <c:idx val="47"/>
              <c:layout>
                <c:manualLayout>
                  <c:x val="-1.4965414479440071E-2"/>
                  <c:y val="-0.16001088246122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2-6044-8035-94E5C081416E}"/>
                </c:ext>
              </c:extLst>
            </c:dLbl>
            <c:dLbl>
              <c:idx val="48"/>
              <c:layout>
                <c:manualLayout>
                  <c:x val="-1.4965414479440071E-2"/>
                  <c:y val="-0.100338275244288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2-F74C-A919-D2FFC5FDEF58}"/>
                </c:ext>
              </c:extLst>
            </c:dLbl>
            <c:dLbl>
              <c:idx val="49"/>
              <c:layout>
                <c:manualLayout>
                  <c:x val="-1.382323611686697E-2"/>
                  <c:y val="-9.5495694392729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42-F74C-A919-D2FFC5FDEF58}"/>
                </c:ext>
              </c:extLst>
            </c:dLbl>
            <c:dLbl>
              <c:idx val="50"/>
              <c:layout>
                <c:manualLayout>
                  <c:x val="-1.4965414479440071E-2"/>
                  <c:y val="-9.5495694392729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2-F74C-A919-D2FFC5FDEF58}"/>
                </c:ext>
              </c:extLst>
            </c:dLbl>
            <c:dLbl>
              <c:idx val="51"/>
              <c:layout>
                <c:manualLayout>
                  <c:x val="-1.382323611686697E-2"/>
                  <c:y val="-9.791698481850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BE-9B49-BCCC-717C0ACD5670}"/>
                </c:ext>
              </c:extLst>
            </c:dLbl>
            <c:dLbl>
              <c:idx val="52"/>
              <c:layout>
                <c:manualLayout>
                  <c:x val="-1.382323611686697E-2"/>
                  <c:y val="-0.100338275244288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BE-9B49-BCCC-717C0ACD5670}"/>
                </c:ext>
              </c:extLst>
            </c:dLbl>
            <c:dLbl>
              <c:idx val="53"/>
              <c:layout>
                <c:manualLayout>
                  <c:x val="-1.382323611686697E-2"/>
                  <c:y val="-0.100338275244288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BE-9B49-BCCC-717C0ACD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Sheet1!$A$2:$A$55</c:f>
              <c:numCache>
                <c:formatCode>[$-409]mmm\-yy;@</c:formatCode>
                <c:ptCount val="54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</c:numCache>
            </c:numRef>
          </c:cat>
          <c:val>
            <c:numRef>
              <c:f>Sheet1!$C$2:$C$55</c:f>
              <c:numCache>
                <c:formatCode>0.00</c:formatCode>
                <c:ptCount val="54"/>
                <c:pt idx="0">
                  <c:v>0.87</c:v>
                </c:pt>
                <c:pt idx="1">
                  <c:v>0.92</c:v>
                </c:pt>
                <c:pt idx="2">
                  <c:v>0.94</c:v>
                </c:pt>
                <c:pt idx="3">
                  <c:v>0.85</c:v>
                </c:pt>
                <c:pt idx="4">
                  <c:v>0.96</c:v>
                </c:pt>
                <c:pt idx="5">
                  <c:v>0.87</c:v>
                </c:pt>
                <c:pt idx="6">
                  <c:v>0.81</c:v>
                </c:pt>
                <c:pt idx="7">
                  <c:v>0.83</c:v>
                </c:pt>
                <c:pt idx="8">
                  <c:v>1.08</c:v>
                </c:pt>
                <c:pt idx="9">
                  <c:v>1.1299999999999999</c:v>
                </c:pt>
                <c:pt idx="10">
                  <c:v>1.21</c:v>
                </c:pt>
                <c:pt idx="11">
                  <c:v>1.31</c:v>
                </c:pt>
                <c:pt idx="12">
                  <c:v>1.46</c:v>
                </c:pt>
                <c:pt idx="13">
                  <c:v>1.47</c:v>
                </c:pt>
                <c:pt idx="14">
                  <c:v>1.48</c:v>
                </c:pt>
                <c:pt idx="15">
                  <c:v>1.51</c:v>
                </c:pt>
                <c:pt idx="16">
                  <c:v>1.51</c:v>
                </c:pt>
                <c:pt idx="17">
                  <c:v>1.65</c:v>
                </c:pt>
                <c:pt idx="18">
                  <c:v>1.79</c:v>
                </c:pt>
                <c:pt idx="19">
                  <c:v>1.81</c:v>
                </c:pt>
                <c:pt idx="20">
                  <c:v>2.13</c:v>
                </c:pt>
                <c:pt idx="21">
                  <c:v>2.38</c:v>
                </c:pt>
                <c:pt idx="22">
                  <c:v>2.29</c:v>
                </c:pt>
                <c:pt idx="23">
                  <c:v>2.2400000000000002</c:v>
                </c:pt>
                <c:pt idx="24">
                  <c:v>2.33</c:v>
                </c:pt>
                <c:pt idx="25">
                  <c:v>2.35</c:v>
                </c:pt>
                <c:pt idx="26">
                  <c:v>2.33</c:v>
                </c:pt>
                <c:pt idx="27">
                  <c:v>2.5</c:v>
                </c:pt>
                <c:pt idx="28">
                  <c:v>2.56</c:v>
                </c:pt>
                <c:pt idx="29">
                  <c:v>2.79</c:v>
                </c:pt>
                <c:pt idx="30">
                  <c:v>2.88</c:v>
                </c:pt>
                <c:pt idx="31">
                  <c:v>2.9</c:v>
                </c:pt>
                <c:pt idx="32">
                  <c:v>2.85</c:v>
                </c:pt>
                <c:pt idx="33">
                  <c:v>2.78</c:v>
                </c:pt>
                <c:pt idx="34">
                  <c:v>2.74</c:v>
                </c:pt>
                <c:pt idx="35">
                  <c:v>2.7</c:v>
                </c:pt>
                <c:pt idx="36">
                  <c:v>2.6</c:v>
                </c:pt>
                <c:pt idx="37">
                  <c:v>2.2999999999999998</c:v>
                </c:pt>
                <c:pt idx="38">
                  <c:v>2.14</c:v>
                </c:pt>
                <c:pt idx="39">
                  <c:v>1.91</c:v>
                </c:pt>
                <c:pt idx="40">
                  <c:v>1.7</c:v>
                </c:pt>
                <c:pt idx="41">
                  <c:v>1.73</c:v>
                </c:pt>
                <c:pt idx="42">
                  <c:v>1.75</c:v>
                </c:pt>
                <c:pt idx="43">
                  <c:v>1.72</c:v>
                </c:pt>
                <c:pt idx="44">
                  <c:v>1.43</c:v>
                </c:pt>
                <c:pt idx="45">
                  <c:v>0.73</c:v>
                </c:pt>
                <c:pt idx="46">
                  <c:v>0.51</c:v>
                </c:pt>
                <c:pt idx="47">
                  <c:v>0.33</c:v>
                </c:pt>
                <c:pt idx="48">
                  <c:v>0.33</c:v>
                </c:pt>
                <c:pt idx="49">
                  <c:v>0.22</c:v>
                </c:pt>
                <c:pt idx="50">
                  <c:v>0.19</c:v>
                </c:pt>
                <c:pt idx="51">
                  <c:v>0.16300000000000001</c:v>
                </c:pt>
                <c:pt idx="52">
                  <c:v>0.154</c:v>
                </c:pt>
                <c:pt idx="53">
                  <c:v>0.14399999999999999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5-FD48-8288-16DDA154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334352"/>
        <c:axId val="2047343600"/>
      </c:lineChart>
      <c:dateAx>
        <c:axId val="202588014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535472"/>
        <c:crosses val="autoZero"/>
        <c:auto val="1"/>
        <c:lblOffset val="100"/>
        <c:baseTimeUnit val="months"/>
        <c:majorUnit val="1"/>
        <c:majorTimeUnit val="months"/>
      </c:dateAx>
      <c:valAx>
        <c:axId val="20265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880144"/>
        <c:crosses val="autoZero"/>
        <c:crossBetween val="between"/>
      </c:valAx>
      <c:valAx>
        <c:axId val="204734360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34352"/>
        <c:crosses val="max"/>
        <c:crossBetween val="between"/>
      </c:valAx>
      <c:dateAx>
        <c:axId val="202533435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204734360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0.33513</cdr:x>
      <cdr:y>0.13575</cdr:y>
    </cdr:from>
    <cdr:to>
      <cdr:x>0.44992</cdr:x>
      <cdr:y>0.18818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3164" y="373226"/>
          <a:ext cx="525163" cy="144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0.32882</cdr:x>
      <cdr:y>0.13725</cdr:y>
    </cdr:from>
    <cdr:to>
      <cdr:x>0.5287</cdr:x>
      <cdr:y>0.20017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4332" y="377343"/>
          <a:ext cx="914400" cy="172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0.30677</cdr:x>
      <cdr:y>0.12826</cdr:y>
    </cdr:from>
    <cdr:to>
      <cdr:x>0.44857</cdr:x>
      <cdr:y>0.19717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3418" y="352631"/>
          <a:ext cx="648730" cy="189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5D88FAC-30DE-4C85-914E-ABD7C974DCE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8FBA1E3-6EA9-438D-8784-7254D19C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BF56713-CFCC-4402-8CEC-6B9297F4E396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F0E3CFE-203C-4FC1-8021-EEDC0C03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Year 2016 through fiscal year 2019 quarterly total revenue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</a:t>
            </a:r>
            <a:r>
              <a:rPr lang="en-US" baseline="0"/>
              <a:t>year monthly </a:t>
            </a:r>
            <a:r>
              <a:rPr lang="en-US" baseline="0" dirty="0"/>
              <a:t>comparison of money management balance and earnings.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5949-BDAE-DD4B-8E7D-E6B13272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1FA3-24FF-CD4A-AB63-203C7CCB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92466-054A-B848-81B5-487F0A0E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105A-C3B8-284B-8154-4C6118D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96F-AEDC-9D4C-BF74-709D3C1A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9DAC-63B3-2C4D-AE28-BD9EA60D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68B7F-FD59-314B-A021-7AEC5348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AF4-3652-1E43-9C52-A23A90A1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E67B-6250-6A40-B166-8C9A8CBC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10AB-3FE8-7C44-81C7-C59A7BA7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F6BBA-3D7D-864C-9100-61DFF7EC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26D1-D8A0-1843-BF52-2B7E3008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D08B-6ECA-FF43-8F0B-758E6A4B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723E-7558-E84D-A872-1EA64250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94C-2C01-5748-9FFF-D35997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C488-917A-FC48-A3EB-24569BB9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E066-5BF0-EB49-ACBF-F21A779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23E2-BC2F-D84D-8748-5E2119D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99F1-4106-5948-B9C7-E7BCF5E2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7B89-9E46-8B4A-9000-9157C90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AC84-1675-2D47-AE11-260F3E95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4B98-BB7C-A447-BA9D-279A8BEE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25F3-BA20-3D42-A399-FC2B63FC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CFD-F958-1545-BE3F-FFE0446E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76E9-3E25-6F43-B8AE-BB09A747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61CC-6665-4D42-8A95-09BEF641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9D22-3D19-784C-A270-F9DB901C1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B73A5-1E87-E942-8446-E6B21AEF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141A-7130-5A4A-A650-04E70630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55D5-4FB1-BB40-AE6F-EDD038DD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5084-DAA9-A24B-97D2-CE3213D4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8378-9A7C-4542-B028-45D5E87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884B-9894-8E4A-B05E-03D06EB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EF0B9-31F8-B14D-ABDD-1515B150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CA5FD-BBCE-584C-AF8C-6C56F2525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05351-4890-004C-8101-20821B76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3D223-19E0-C842-A256-85EE275B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B893A-CD0D-CA4A-AE45-5795EF5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CECA-3B89-194F-8D29-366E45BD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6E6F-B2E7-2A4E-80AD-FC5C7FE4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0FD4-A54E-1544-A1CC-9213B4DB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FA95-B765-7946-85FD-1518EE3F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21738-D30E-5646-94F4-A2453B6B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6B1A7-30CD-0F41-B09F-BE9BDB0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DF899-35B1-644A-9FFA-2D925FB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1CF8B-57B5-7142-87C9-9278E0DC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390B-5C5E-B940-BF75-B64D1A59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BB7B-0927-784B-A6BD-35650C04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6CD6E-AFBE-D443-9688-E15801DF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396C0-659B-DD45-B6C8-C06536BA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69343-6CE5-3145-82E2-58D010BE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6757D-C6C9-AC45-8E1E-A8D5AB6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9EBF-DBC3-B747-A002-E6E00DF0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4C289-8E19-C243-8E68-75FAD65B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2CCD7-B6BE-3E44-A7D6-3C7CA3AF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80E8-F4F1-4242-B003-2F294A56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A75A-F064-CF4A-A16E-9D347BF9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BC56-BE3C-D448-8F06-EF8041E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95A2-80B4-0A4B-A14E-BB1BD4CB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0120-788C-3D45-9151-684C79F8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52CE-4207-254C-912A-ECD346F2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0291-D731-46A7-B442-B42F3CA4FDAE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C1B4-42FE-BE44-8BE2-44AA6DEE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F3EA-BE5B-EF41-B3DB-7B25345AA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86325"/>
          </a:xfrm>
          <a:solidFill>
            <a:srgbClr val="E6E6E6"/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Board of Finance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Operation and Returns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  FY2021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6325"/>
            <a:ext cx="12192000" cy="1971675"/>
          </a:xfrm>
        </p:spPr>
        <p:txBody>
          <a:bodyPr rIns="1371600" anchor="ctr" anchorCtr="0">
            <a:no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Milligan</a:t>
            </a:r>
          </a:p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 Treasurer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7131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316172-9CA4-2243-9A15-48346A5C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815655"/>
              </p:ext>
            </p:extLst>
          </p:nvPr>
        </p:nvGraphicFramePr>
        <p:xfrm>
          <a:off x="914401" y="1676400"/>
          <a:ext cx="10585938" cy="460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F575EE-E40C-094A-A41D-1EC5393C0927}"/>
              </a:ext>
            </a:extLst>
          </p:cNvPr>
          <p:cNvSpPr txBox="1"/>
          <p:nvPr/>
        </p:nvSpPr>
        <p:spPr>
          <a:xfrm>
            <a:off x="1184031" y="351691"/>
            <a:ext cx="9988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Short-term Investment Revenue, Receipted</a:t>
            </a:r>
          </a:p>
          <a:p>
            <a:pPr algn="ctr"/>
            <a:r>
              <a:rPr lang="en-US" sz="2400" dirty="0">
                <a:latin typeface="+mj-lt"/>
              </a:rPr>
              <a:t>2nd Quarter FY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3A57F-02C6-FC4F-A06E-8213C2B4EECB}"/>
              </a:ext>
            </a:extLst>
          </p:cNvPr>
          <p:cNvSpPr txBox="1"/>
          <p:nvPr/>
        </p:nvSpPr>
        <p:spPr>
          <a:xfrm>
            <a:off x="5111261" y="14917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Total: $961,078.29</a:t>
            </a:r>
          </a:p>
        </p:txBody>
      </p:sp>
    </p:spTree>
    <p:extLst>
      <p:ext uri="{BB962C8B-B14F-4D97-AF65-F5344CB8AC3E}">
        <p14:creationId xmlns:p14="http://schemas.microsoft.com/office/powerpoint/2010/main" val="75252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867A-6016-A040-904B-F8838C66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Long-term Investment Revenue, Receipted</a:t>
            </a:r>
            <a:br>
              <a:rPr lang="en-US" dirty="0"/>
            </a:b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Quarter FY 2021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E87EFE-83DE-F747-8152-0B22D796B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745351"/>
              </p:ext>
            </p:extLst>
          </p:nvPr>
        </p:nvGraphicFramePr>
        <p:xfrm>
          <a:off x="569406" y="2061607"/>
          <a:ext cx="10111153" cy="443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C0BDBA-DCA9-7D43-8818-1EA2E00E38F3}"/>
              </a:ext>
            </a:extLst>
          </p:cNvPr>
          <p:cNvSpPr txBox="1"/>
          <p:nvPr/>
        </p:nvSpPr>
        <p:spPr>
          <a:xfrm>
            <a:off x="5146431" y="1524000"/>
            <a:ext cx="221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Total: $7,429,033.36</a:t>
            </a:r>
          </a:p>
        </p:txBody>
      </p:sp>
    </p:spTree>
    <p:extLst>
      <p:ext uri="{BB962C8B-B14F-4D97-AF65-F5344CB8AC3E}">
        <p14:creationId xmlns:p14="http://schemas.microsoft.com/office/powerpoint/2010/main" val="347869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cs typeface="Times New Roman" panose="02020603050405020304" pitchFamily="18" charset="0"/>
              </a:rPr>
              <a:t>Total Revenue per Quarter</a:t>
            </a:r>
            <a:br>
              <a:rPr lang="en-US" sz="48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>FY 16 – FY 21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222407-3B9A-9247-A7FD-79D63DACE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97645"/>
              </p:ext>
            </p:extLst>
          </p:nvPr>
        </p:nvGraphicFramePr>
        <p:xfrm>
          <a:off x="838200" y="1177637"/>
          <a:ext cx="10515600" cy="517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7F62B-5004-F640-AAA7-1E8BD409D608}"/>
              </a:ext>
            </a:extLst>
          </p:cNvPr>
          <p:cNvSpPr txBox="1"/>
          <p:nvPr/>
        </p:nvSpPr>
        <p:spPr>
          <a:xfrm>
            <a:off x="1397000" y="6007140"/>
            <a:ext cx="2743200" cy="400110"/>
          </a:xfrm>
          <a:prstGeom prst="rect">
            <a:avLst/>
          </a:prstGeom>
          <a:noFill/>
          <a:ln cap="flat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00312"/>
                      <a:gd name="connsiteY0" fmla="*/ 0 h 369332"/>
                      <a:gd name="connsiteX1" fmla="*/ 600075 w 2500312"/>
                      <a:gd name="connsiteY1" fmla="*/ 0 h 369332"/>
                      <a:gd name="connsiteX2" fmla="*/ 1150144 w 2500312"/>
                      <a:gd name="connsiteY2" fmla="*/ 0 h 369332"/>
                      <a:gd name="connsiteX3" fmla="*/ 1825228 w 2500312"/>
                      <a:gd name="connsiteY3" fmla="*/ 0 h 369332"/>
                      <a:gd name="connsiteX4" fmla="*/ 2500312 w 2500312"/>
                      <a:gd name="connsiteY4" fmla="*/ 0 h 369332"/>
                      <a:gd name="connsiteX5" fmla="*/ 2500312 w 2500312"/>
                      <a:gd name="connsiteY5" fmla="*/ 369332 h 369332"/>
                      <a:gd name="connsiteX6" fmla="*/ 1925240 w 2500312"/>
                      <a:gd name="connsiteY6" fmla="*/ 369332 h 369332"/>
                      <a:gd name="connsiteX7" fmla="*/ 1350168 w 2500312"/>
                      <a:gd name="connsiteY7" fmla="*/ 369332 h 369332"/>
                      <a:gd name="connsiteX8" fmla="*/ 675084 w 2500312"/>
                      <a:gd name="connsiteY8" fmla="*/ 369332 h 369332"/>
                      <a:gd name="connsiteX9" fmla="*/ 0 w 2500312"/>
                      <a:gd name="connsiteY9" fmla="*/ 369332 h 369332"/>
                      <a:gd name="connsiteX10" fmla="*/ 0 w 2500312"/>
                      <a:gd name="connsiteY10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00312" h="369332" extrusionOk="0">
                        <a:moveTo>
                          <a:pt x="0" y="0"/>
                        </a:moveTo>
                        <a:cubicBezTo>
                          <a:pt x="125782" y="14353"/>
                          <a:pt x="414808" y="-9812"/>
                          <a:pt x="600075" y="0"/>
                        </a:cubicBezTo>
                        <a:cubicBezTo>
                          <a:pt x="785342" y="9812"/>
                          <a:pt x="977759" y="23019"/>
                          <a:pt x="1150144" y="0"/>
                        </a:cubicBezTo>
                        <a:cubicBezTo>
                          <a:pt x="1322529" y="-23019"/>
                          <a:pt x="1510066" y="-3261"/>
                          <a:pt x="1825228" y="0"/>
                        </a:cubicBezTo>
                        <a:cubicBezTo>
                          <a:pt x="2140390" y="3261"/>
                          <a:pt x="2340065" y="-10268"/>
                          <a:pt x="2500312" y="0"/>
                        </a:cubicBezTo>
                        <a:cubicBezTo>
                          <a:pt x="2517418" y="91456"/>
                          <a:pt x="2518471" y="211595"/>
                          <a:pt x="2500312" y="369332"/>
                        </a:cubicBezTo>
                        <a:cubicBezTo>
                          <a:pt x="2277408" y="367197"/>
                          <a:pt x="2060753" y="375227"/>
                          <a:pt x="1925240" y="369332"/>
                        </a:cubicBezTo>
                        <a:cubicBezTo>
                          <a:pt x="1789727" y="363437"/>
                          <a:pt x="1624355" y="345717"/>
                          <a:pt x="1350168" y="369332"/>
                        </a:cubicBezTo>
                        <a:cubicBezTo>
                          <a:pt x="1075981" y="392947"/>
                          <a:pt x="963416" y="355648"/>
                          <a:pt x="675084" y="369332"/>
                        </a:cubicBezTo>
                        <a:cubicBezTo>
                          <a:pt x="386752" y="383016"/>
                          <a:pt x="280996" y="344532"/>
                          <a:pt x="0" y="369332"/>
                        </a:cubicBezTo>
                        <a:cubicBezTo>
                          <a:pt x="11387" y="231265"/>
                          <a:pt x="-12011" y="1757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$408 million total</a:t>
            </a:r>
          </a:p>
        </p:txBody>
      </p:sp>
    </p:spTree>
    <p:extLst>
      <p:ext uri="{BB962C8B-B14F-4D97-AF65-F5344CB8AC3E}">
        <p14:creationId xmlns:p14="http://schemas.microsoft.com/office/powerpoint/2010/main" val="8152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A9CEC-B9AB-5847-B84B-8651B0D5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FFFFFF"/>
                </a:solidFill>
              </a:rPr>
              <a:t>Treasury Portfolio Allocation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*as of 12/31/2020</a:t>
            </a:r>
            <a:br>
              <a:rPr lang="en-US" sz="2200" b="1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3BD766-4BE1-B742-8024-FA9143641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744823"/>
              </p:ext>
            </p:extLst>
          </p:nvPr>
        </p:nvGraphicFramePr>
        <p:xfrm>
          <a:off x="3581400" y="1106905"/>
          <a:ext cx="7772400" cy="51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807588-BCA6-164B-A267-15CBCF55037D}"/>
              </a:ext>
            </a:extLst>
          </p:cNvPr>
          <p:cNvSpPr txBox="1"/>
          <p:nvPr/>
        </p:nvSpPr>
        <p:spPr>
          <a:xfrm>
            <a:off x="3958389" y="33746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Share of Market Value Total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2DD48F-51D2-1548-A043-D9F28BB87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702300"/>
              </p:ext>
            </p:extLst>
          </p:nvPr>
        </p:nvGraphicFramePr>
        <p:xfrm>
          <a:off x="4120896" y="1353312"/>
          <a:ext cx="7232904" cy="492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25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6914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3600" dirty="0">
                <a:latin typeface="+mn-lt"/>
                <a:cs typeface="Times New Roman" panose="02020603050405020304" pitchFamily="18" charset="0"/>
              </a:rPr>
              <a:t>Money Management Earnings / Return on Investment</a:t>
            </a:r>
            <a:br>
              <a:rPr lang="en-US" sz="3600" dirty="0">
                <a:latin typeface="+mn-lt"/>
                <a:cs typeface="Times New Roman" panose="02020603050405020304" pitchFamily="18" charset="0"/>
              </a:rPr>
            </a:br>
            <a:r>
              <a:rPr lang="en-US" sz="1600" dirty="0">
                <a:latin typeface="+mn-lt"/>
                <a:cs typeface="Times New Roman" panose="02020603050405020304" pitchFamily="18" charset="0"/>
              </a:rPr>
              <a:t>FY17- FY21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E24013-F52A-934F-9714-A6B9CD546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265477"/>
              </p:ext>
            </p:extLst>
          </p:nvPr>
        </p:nvGraphicFramePr>
        <p:xfrm>
          <a:off x="536448" y="1274064"/>
          <a:ext cx="11119104" cy="52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08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73AAB7-ECFF-EA40-9573-22DFAD5C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6" r="26797"/>
          <a:stretch/>
        </p:blipFill>
        <p:spPr>
          <a:xfrm>
            <a:off x="1" y="-1"/>
            <a:ext cx="12192000" cy="7240949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B168D-5DA4-B143-8E0F-9C2AE040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600075"/>
            <a:ext cx="3699164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151</Words>
  <Application>Microsoft Macintosh PowerPoint</Application>
  <PresentationFormat>Widescreen</PresentationFormat>
  <Paragraphs>27</Paragraphs>
  <Slides>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State Board of Finance Investment Operation and Returns 2nd Quarter  FY2021</vt:lpstr>
      <vt:lpstr>PowerPoint Presentation</vt:lpstr>
      <vt:lpstr>Long-term Investment Revenue, Receipted 2nd Quarter FY 2021</vt:lpstr>
      <vt:lpstr>Total Revenue per Quarter FY 16 – FY 21</vt:lpstr>
      <vt:lpstr>Treasury Portfolio Allocation *as of 12/31/2020 </vt:lpstr>
      <vt:lpstr>Money Management Earnings / Return on Investment FY17- FY21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 of Finance Investment Operation and Returns 1st Quarter  FY2021</dc:title>
  <dc:creator>Stacy Peterson</dc:creator>
  <cp:lastModifiedBy>Stacy Peterson</cp:lastModifiedBy>
  <cp:revision>37</cp:revision>
  <cp:lastPrinted>2021-02-03T14:13:27Z</cp:lastPrinted>
  <dcterms:created xsi:type="dcterms:W3CDTF">2020-10-26T15:18:26Z</dcterms:created>
  <dcterms:modified xsi:type="dcterms:W3CDTF">2021-02-04T14:19:17Z</dcterms:modified>
</cp:coreProperties>
</file>